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62" r:id="rId4"/>
    <p:sldId id="263" r:id="rId5"/>
    <p:sldId id="264" r:id="rId6"/>
    <p:sldId id="265" r:id="rId7"/>
    <p:sldId id="268" r:id="rId8"/>
    <p:sldId id="267" r:id="rId9"/>
    <p:sldId id="269" r:id="rId10"/>
    <p:sldId id="273" r:id="rId11"/>
    <p:sldId id="270" r:id="rId12"/>
    <p:sldId id="271" r:id="rId13"/>
    <p:sldId id="272"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34A9"/>
    <a:srgbClr val="A876A2"/>
    <a:srgbClr val="2C385D"/>
    <a:srgbClr val="F1A5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82"/>
    <p:restoredTop sz="94637"/>
  </p:normalViewPr>
  <p:slideViewPr>
    <p:cSldViewPr snapToGrid="0" snapToObjects="1">
      <p:cViewPr varScale="1">
        <p:scale>
          <a:sx n="88" d="100"/>
          <a:sy n="88" d="100"/>
        </p:scale>
        <p:origin x="139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88988" y="4332941"/>
            <a:ext cx="4613836" cy="436282"/>
          </a:xfrm>
        </p:spPr>
        <p:txBody>
          <a:bodyPr anchor="b">
            <a:normAutofit/>
          </a:bodyPr>
          <a:lstStyle>
            <a:lvl1pPr algn="ctr">
              <a:defRPr sz="2400" b="1">
                <a:solidFill>
                  <a:srgbClr val="2C385D"/>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34776" y="5163670"/>
            <a:ext cx="5462495" cy="1105648"/>
          </a:xfrm>
        </p:spPr>
        <p:txBody>
          <a:bodyPr>
            <a:normAutofit/>
          </a:bodyPr>
          <a:lstStyle>
            <a:lvl1pPr marL="0" indent="0" algn="ctr">
              <a:buNone/>
              <a:defRPr sz="12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16F0B19-2442-7143-958C-DC60D05F7BD9}"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336659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16F0B19-2442-7143-958C-DC60D05F7BD9}"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1083442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16F0B19-2442-7143-958C-DC60D05F7BD9}"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19224568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16F0B19-2442-7143-958C-DC60D05F7BD9}"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501010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2725271"/>
            <a:ext cx="7886700" cy="1837205"/>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16F0B19-2442-7143-958C-DC60D05F7BD9}" type="datetimeFigureOut">
              <a:rPr lang="en-US" smtClean="0"/>
              <a:t>10/4/2018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1900387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201365"/>
            <a:ext cx="3886200" cy="49755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201365"/>
            <a:ext cx="3886200" cy="49755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16F0B19-2442-7143-958C-DC60D05F7BD9}" type="datetimeFigureOut">
              <a:rPr lang="en-US" smtClean="0"/>
              <a:t>10/4/2018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317847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66880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200617"/>
            <a:ext cx="3868340" cy="51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29842" y="1828800"/>
            <a:ext cx="3868340" cy="436086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200617"/>
            <a:ext cx="3887391" cy="51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29150" y="1828800"/>
            <a:ext cx="3887391" cy="436086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16F0B19-2442-7143-958C-DC60D05F7BD9}" type="datetimeFigureOut">
              <a:rPr lang="en-US" smtClean="0"/>
              <a:t>10/4/2018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20097224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16F0B19-2442-7143-958C-DC60D05F7BD9}" type="datetimeFigureOut">
              <a:rPr lang="en-US" smtClean="0"/>
              <a:t>10/4/2018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1329681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F0B19-2442-7143-958C-DC60D05F7BD9}" type="datetimeFigureOut">
              <a:rPr lang="en-US" smtClean="0"/>
              <a:t>10/4/2018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526675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06997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16F0B19-2442-7143-958C-DC60D05F7BD9}" type="datetimeFigureOut">
              <a:rPr lang="en-US" smtClean="0"/>
              <a:t>10/4/2018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963252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069974"/>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16F0B19-2442-7143-958C-DC60D05F7BD9}" type="datetimeFigureOut">
              <a:rPr lang="en-US" smtClean="0"/>
              <a:t>10/4/2018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ACBCEFD-3478-A04B-A58C-4A4973625B2B}" type="slidenum">
              <a:rPr lang="en-US" smtClean="0"/>
              <a:t>‹#›</a:t>
            </a:fld>
            <a:endParaRPr lang="en-US"/>
          </a:p>
        </p:txBody>
      </p:sp>
    </p:spTree>
    <p:extLst>
      <p:ext uri="{BB962C8B-B14F-4D97-AF65-F5344CB8AC3E}">
        <p14:creationId xmlns:p14="http://schemas.microsoft.com/office/powerpoint/2010/main" val="2614482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7"/>
            <a:ext cx="7886700" cy="6568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171388"/>
            <a:ext cx="7886700" cy="500557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6F0B19-2442-7143-958C-DC60D05F7BD9}" type="datetimeFigureOut">
              <a:rPr lang="en-US" smtClean="0"/>
              <a:t>10/4/2018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CBCEFD-3478-A04B-A58C-4A4973625B2B}" type="slidenum">
              <a:rPr lang="en-US" smtClean="0"/>
              <a:t>‹#›</a:t>
            </a:fld>
            <a:endParaRPr lang="en-US"/>
          </a:p>
        </p:txBody>
      </p:sp>
    </p:spTree>
    <p:extLst>
      <p:ext uri="{BB962C8B-B14F-4D97-AF65-F5344CB8AC3E}">
        <p14:creationId xmlns:p14="http://schemas.microsoft.com/office/powerpoint/2010/main" val="34249453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0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2.xml"/><Relationship Id="rId1" Type="http://schemas.openxmlformats.org/officeDocument/2006/relationships/slideLayout" Target="../slideLayouts/slideLayout7.xml"/><Relationship Id="rId4" Type="http://schemas.openxmlformats.org/officeDocument/2006/relationships/slide" Target="slide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6D1D2-D043-B240-917C-FBC8F1B86352}"/>
              </a:ext>
            </a:extLst>
          </p:cNvPr>
          <p:cNvSpPr>
            <a:spLocks noGrp="1"/>
          </p:cNvSpPr>
          <p:nvPr>
            <p:ph type="ctrTitle"/>
          </p:nvPr>
        </p:nvSpPr>
        <p:spPr/>
        <p:txBody>
          <a:bodyPr/>
          <a:lstStyle/>
          <a:p>
            <a:r>
              <a:rPr lang="en-US" dirty="0" smtClean="0"/>
              <a:t>Pandemic </a:t>
            </a:r>
            <a:r>
              <a:rPr lang="en-US" dirty="0" err="1" smtClean="0"/>
              <a:t>Influenzers</a:t>
            </a:r>
            <a:r>
              <a:rPr lang="en-US" dirty="0" smtClean="0"/>
              <a:t> (Team 7)</a:t>
            </a:r>
            <a:endParaRPr lang="en-US" dirty="0"/>
          </a:p>
        </p:txBody>
      </p:sp>
      <p:sp>
        <p:nvSpPr>
          <p:cNvPr id="3" name="Subtitle 2">
            <a:extLst>
              <a:ext uri="{FF2B5EF4-FFF2-40B4-BE49-F238E27FC236}">
                <a16:creationId xmlns:a16="http://schemas.microsoft.com/office/drawing/2014/main" id="{D0891320-32A7-A448-9316-F505FA088EB6}"/>
              </a:ext>
            </a:extLst>
          </p:cNvPr>
          <p:cNvSpPr>
            <a:spLocks noGrp="1"/>
          </p:cNvSpPr>
          <p:nvPr>
            <p:ph type="subTitle" idx="1"/>
          </p:nvPr>
        </p:nvSpPr>
        <p:spPr/>
        <p:txBody>
          <a:bodyPr>
            <a:normAutofit/>
          </a:bodyPr>
          <a:lstStyle/>
          <a:p>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Shawn Boston (Designer</a:t>
            </a:r>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 David </a:t>
            </a: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Applegate (Developer</a:t>
            </a:r>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 Suchita </a:t>
            </a: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Patel (SME</a:t>
            </a:r>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 James </a:t>
            </a:r>
            <a:r>
              <a:rPr lang="en-US" sz="1800" dirty="0" err="1">
                <a:latin typeface="Arial Unicode MS" panose="020B0604020202020204" pitchFamily="34" charset="-128"/>
                <a:ea typeface="Arial Unicode MS" panose="020B0604020202020204" pitchFamily="34" charset="-128"/>
                <a:cs typeface="Arial Unicode MS" panose="020B0604020202020204" pitchFamily="34" charset="-128"/>
              </a:rPr>
              <a:t>Kariuki</a:t>
            </a: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 (SME</a:t>
            </a:r>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 Howard </a:t>
            </a: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Greer (Developer</a:t>
            </a:r>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1800" dirty="0" err="1" smtClean="0">
                <a:latin typeface="Arial Unicode MS" panose="020B0604020202020204" pitchFamily="34" charset="-128"/>
                <a:ea typeface="Arial Unicode MS" panose="020B0604020202020204" pitchFamily="34" charset="-128"/>
                <a:cs typeface="Arial Unicode MS" panose="020B0604020202020204" pitchFamily="34" charset="-128"/>
              </a:rPr>
              <a:t>Sarveswara</a:t>
            </a:r>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1800" dirty="0" err="1">
                <a:latin typeface="Arial Unicode MS" panose="020B0604020202020204" pitchFamily="34" charset="-128"/>
                <a:ea typeface="Arial Unicode MS" panose="020B0604020202020204" pitchFamily="34" charset="-128"/>
                <a:cs typeface="Arial Unicode MS" panose="020B0604020202020204" pitchFamily="34" charset="-128"/>
              </a:rPr>
              <a:t>Mannepalli</a:t>
            </a: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 (Developer</a:t>
            </a:r>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 Cynthia </a:t>
            </a: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Knighton (SME) </a:t>
            </a:r>
          </a:p>
        </p:txBody>
      </p:sp>
    </p:spTree>
    <p:extLst>
      <p:ext uri="{BB962C8B-B14F-4D97-AF65-F5344CB8AC3E}">
        <p14:creationId xmlns:p14="http://schemas.microsoft.com/office/powerpoint/2010/main" val="21745393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ction Button: Home 12">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Development Notes</a:t>
            </a:r>
            <a:endParaRPr lang="en-US" dirty="0"/>
          </a:p>
        </p:txBody>
      </p:sp>
      <p:sp>
        <p:nvSpPr>
          <p:cNvPr id="4" name="Rectangle 3"/>
          <p:cNvSpPr/>
          <p:nvPr/>
        </p:nvSpPr>
        <p:spPr>
          <a:xfrm>
            <a:off x="1271451" y="1320987"/>
            <a:ext cx="7114903" cy="4541243"/>
          </a:xfrm>
          <a:prstGeom prst="rect">
            <a:avLst/>
          </a:prstGeom>
        </p:spPr>
        <p:txBody>
          <a:bodyPr wrap="square">
            <a:spAutoFit/>
          </a:bodyPr>
          <a:lstStyle/>
          <a:p>
            <a:pPr marL="342900" marR="0" lvl="0" indent="-342900">
              <a:lnSpc>
                <a:spcPct val="107000"/>
              </a:lnSpc>
              <a:spcBef>
                <a:spcPts val="0"/>
              </a:spcBef>
              <a:spcAft>
                <a:spcPts val="0"/>
              </a:spcAft>
              <a:buFont typeface="Arial" panose="020B0604020202020204" pitchFamily="34" charset="0"/>
              <a:buChar char="•"/>
            </a:pPr>
            <a:r>
              <a:rPr lang="en-US" b="1" dirty="0" smtClean="0">
                <a:solidFill>
                  <a:schemeClr val="bg1"/>
                </a:solidFill>
                <a:latin typeface="Calibri" panose="020F0502020204030204" pitchFamily="34" charset="0"/>
                <a:ea typeface="Calibri" panose="020F0502020204030204" pitchFamily="34" charset="0"/>
                <a:cs typeface="Times New Roman" panose="02020603050405020304" pitchFamily="18" charset="0"/>
              </a:rPr>
              <a:t>When </a:t>
            </a: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admin user logs into application, the Authentication service will connect to Object micro service  using Rest API and post the user credentials. Rest API will query user collection object with credentials and if match found, it returns matching user object to application. </a:t>
            </a:r>
          </a:p>
          <a:p>
            <a:pPr marL="342900" marR="0" lvl="0" indent="-342900">
              <a:lnSpc>
                <a:spcPct val="107000"/>
              </a:lnSpc>
              <a:spcBef>
                <a:spcPts val="0"/>
              </a:spcBef>
              <a:spcAft>
                <a:spcPts val="800"/>
              </a:spcAft>
              <a:buFont typeface="Arial" panose="020B0604020202020204" pitchFamily="34" charset="0"/>
              <a:buChar char="•"/>
            </a:pP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Upon successful authentication, application will redirect to User Dashboard page with logged in user name displayed on the dashboard page.</a:t>
            </a:r>
          </a:p>
          <a:p>
            <a:pPr indent="228600">
              <a:lnSpc>
                <a:spcPct val="107000"/>
              </a:lnSpc>
              <a:spcAft>
                <a:spcPts val="800"/>
              </a:spcAft>
            </a:pP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Test users created in the Object micro service are below.</a:t>
            </a:r>
          </a:p>
          <a:p>
            <a:pPr marL="742950" lvl="1" indent="-285750">
              <a:lnSpc>
                <a:spcPct val="107000"/>
              </a:lnSpc>
              <a:spcAft>
                <a:spcPts val="800"/>
              </a:spcAft>
              <a:buFont typeface="Arial" panose="020B0604020202020204" pitchFamily="34" charset="0"/>
              <a:buChar char="•"/>
            </a:pPr>
            <a:r>
              <a:rPr lang="en-US"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ga_admin</a:t>
            </a: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/Password1</a:t>
            </a:r>
          </a:p>
          <a:p>
            <a:pPr marL="742950" lvl="1" indent="-285750">
              <a:lnSpc>
                <a:spcPct val="107000"/>
              </a:lnSpc>
              <a:spcAft>
                <a:spcPts val="800"/>
              </a:spcAft>
              <a:buFont typeface="Arial" panose="020B0604020202020204" pitchFamily="34" charset="0"/>
              <a:buChar char="•"/>
            </a:pPr>
            <a:r>
              <a:rPr lang="en-US"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ny_admin</a:t>
            </a: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/Password1</a:t>
            </a:r>
          </a:p>
          <a:p>
            <a:pPr marL="742950" lvl="1" indent="-285750">
              <a:lnSpc>
                <a:spcPct val="107000"/>
              </a:lnSpc>
              <a:spcAft>
                <a:spcPts val="800"/>
              </a:spcAft>
              <a:buFont typeface="Arial" panose="020B0604020202020204" pitchFamily="34" charset="0"/>
              <a:buChar char="•"/>
            </a:pPr>
            <a:r>
              <a:rPr lang="en-US"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nz_admin</a:t>
            </a: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/Password1</a:t>
            </a:r>
          </a:p>
          <a:p>
            <a:pPr marL="742950" lvl="1" indent="-285750">
              <a:lnSpc>
                <a:spcPct val="107000"/>
              </a:lnSpc>
              <a:spcAft>
                <a:spcPts val="800"/>
              </a:spcAft>
              <a:buFont typeface="Arial" panose="020B0604020202020204" pitchFamily="34" charset="0"/>
              <a:buChar char="•"/>
            </a:pPr>
            <a:r>
              <a:rPr lang="en-US"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tn_admin</a:t>
            </a: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/Password1</a:t>
            </a:r>
          </a:p>
          <a:p>
            <a:pPr marL="742950" lvl="1" indent="-285750">
              <a:buFont typeface="Arial" panose="020B0604020202020204" pitchFamily="34" charset="0"/>
              <a:buChar char="•"/>
            </a:pPr>
            <a:r>
              <a:rPr lang="en-US"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tx_admin</a:t>
            </a: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/Password1</a:t>
            </a:r>
            <a:endParaRPr lang="en-US" b="1" dirty="0">
              <a:solidFill>
                <a:schemeClr val="bg1"/>
              </a:solidFill>
            </a:endParaRPr>
          </a:p>
        </p:txBody>
      </p:sp>
    </p:spTree>
    <p:extLst>
      <p:ext uri="{BB962C8B-B14F-4D97-AF65-F5344CB8AC3E}">
        <p14:creationId xmlns:p14="http://schemas.microsoft.com/office/powerpoint/2010/main" val="13080583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ction Button: Home 12">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The Pandemic Hack</a:t>
            </a:r>
            <a:endParaRPr lang="en-US" dirty="0"/>
          </a:p>
        </p:txBody>
      </p:sp>
      <p:pic>
        <p:nvPicPr>
          <p:cNvPr id="4" name="Picture 3"/>
          <p:cNvPicPr/>
          <p:nvPr/>
        </p:nvPicPr>
        <p:blipFill>
          <a:blip r:embed="rId2"/>
          <a:stretch>
            <a:fillRect/>
          </a:stretch>
        </p:blipFill>
        <p:spPr>
          <a:xfrm>
            <a:off x="1166948" y="1680755"/>
            <a:ext cx="7141028" cy="4241074"/>
          </a:xfrm>
          <a:prstGeom prst="rect">
            <a:avLst/>
          </a:prstGeom>
        </p:spPr>
      </p:pic>
    </p:spTree>
    <p:extLst>
      <p:ext uri="{BB962C8B-B14F-4D97-AF65-F5344CB8AC3E}">
        <p14:creationId xmlns:p14="http://schemas.microsoft.com/office/powerpoint/2010/main" val="26169672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ction Button: Home 12">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The Pandemic Hack</a:t>
            </a:r>
            <a:endParaRPr lang="en-US" dirty="0"/>
          </a:p>
        </p:txBody>
      </p:sp>
      <p:pic>
        <p:nvPicPr>
          <p:cNvPr id="4" name="Picture 3"/>
          <p:cNvPicPr/>
          <p:nvPr/>
        </p:nvPicPr>
        <p:blipFill>
          <a:blip r:embed="rId2"/>
          <a:stretch>
            <a:fillRect/>
          </a:stretch>
        </p:blipFill>
        <p:spPr>
          <a:xfrm>
            <a:off x="1078230" y="1688554"/>
            <a:ext cx="7437120" cy="4329067"/>
          </a:xfrm>
          <a:prstGeom prst="rect">
            <a:avLst/>
          </a:prstGeom>
        </p:spPr>
      </p:pic>
    </p:spTree>
    <p:extLst>
      <p:ext uri="{BB962C8B-B14F-4D97-AF65-F5344CB8AC3E}">
        <p14:creationId xmlns:p14="http://schemas.microsoft.com/office/powerpoint/2010/main" val="185536589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ction Button: Home 12">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The Pandemic Hack</a:t>
            </a:r>
            <a:endParaRPr lang="en-US" dirty="0"/>
          </a:p>
        </p:txBody>
      </p:sp>
      <p:pic>
        <p:nvPicPr>
          <p:cNvPr id="4" name="Picture 3"/>
          <p:cNvPicPr/>
          <p:nvPr/>
        </p:nvPicPr>
        <p:blipFill>
          <a:blip r:embed="rId2"/>
          <a:stretch>
            <a:fillRect/>
          </a:stretch>
        </p:blipFill>
        <p:spPr>
          <a:xfrm>
            <a:off x="1471748" y="1697263"/>
            <a:ext cx="6757852" cy="4355193"/>
          </a:xfrm>
          <a:prstGeom prst="rect">
            <a:avLst/>
          </a:prstGeom>
        </p:spPr>
      </p:pic>
    </p:spTree>
    <p:extLst>
      <p:ext uri="{BB962C8B-B14F-4D97-AF65-F5344CB8AC3E}">
        <p14:creationId xmlns:p14="http://schemas.microsoft.com/office/powerpoint/2010/main" val="3460725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3FB20-A8F0-894B-9FCA-2F76539396DC}"/>
              </a:ext>
            </a:extLst>
          </p:cNvPr>
          <p:cNvSpPr>
            <a:spLocks noGrp="1"/>
          </p:cNvSpPr>
          <p:nvPr>
            <p:ph type="title"/>
          </p:nvPr>
        </p:nvSpPr>
        <p:spPr/>
        <p:txBody>
          <a:bodyPr/>
          <a:lstStyle/>
          <a:p>
            <a:r>
              <a:rPr lang="en-US" dirty="0" smtClean="0"/>
              <a:t>Project Purpose</a:t>
            </a:r>
            <a:endParaRPr lang="en-US" dirty="0"/>
          </a:p>
        </p:txBody>
      </p:sp>
      <p:sp>
        <p:nvSpPr>
          <p:cNvPr id="3" name="Content Placeholder 2">
            <a:extLst>
              <a:ext uri="{FF2B5EF4-FFF2-40B4-BE49-F238E27FC236}">
                <a16:creationId xmlns:a16="http://schemas.microsoft.com/office/drawing/2014/main" id="{671E6512-5443-6F4C-8CC7-256A16AB518C}"/>
              </a:ext>
            </a:extLst>
          </p:cNvPr>
          <p:cNvSpPr>
            <a:spLocks noGrp="1"/>
          </p:cNvSpPr>
          <p:nvPr>
            <p:ph idx="1"/>
          </p:nvPr>
        </p:nvSpPr>
        <p:spPr/>
        <p:txBody>
          <a:bodyPr/>
          <a:lstStyle/>
          <a:p>
            <a:pPr marL="0" indent="0">
              <a:buNone/>
            </a:pPr>
            <a:r>
              <a:rPr lang="en-US" dirty="0" smtClean="0">
                <a:latin typeface="+mj-lt"/>
              </a:rPr>
              <a:t>To develop </a:t>
            </a:r>
            <a:r>
              <a:rPr lang="en-US" dirty="0">
                <a:latin typeface="+mj-lt"/>
              </a:rPr>
              <a:t>a </a:t>
            </a:r>
            <a:r>
              <a:rPr lang="en-US" dirty="0" smtClean="0">
                <a:latin typeface="+mj-lt"/>
              </a:rPr>
              <a:t>mock web </a:t>
            </a:r>
            <a:r>
              <a:rPr lang="en-US" dirty="0">
                <a:latin typeface="+mj-lt"/>
              </a:rPr>
              <a:t>application </a:t>
            </a:r>
            <a:r>
              <a:rPr lang="en-US" dirty="0" smtClean="0">
                <a:latin typeface="+mj-lt"/>
              </a:rPr>
              <a:t>that could be used by states</a:t>
            </a:r>
            <a:r>
              <a:rPr lang="en-US" dirty="0">
                <a:latin typeface="+mj-lt"/>
              </a:rPr>
              <a:t>, cities, and islands to register </a:t>
            </a:r>
            <a:r>
              <a:rPr lang="en-US" dirty="0" smtClean="0">
                <a:latin typeface="+mj-lt"/>
              </a:rPr>
              <a:t>health care </a:t>
            </a:r>
            <a:r>
              <a:rPr lang="en-US" dirty="0">
                <a:latin typeface="+mj-lt"/>
              </a:rPr>
              <a:t>facilities and providers who agree to become pandemic influenza vaccination providers</a:t>
            </a:r>
            <a:r>
              <a:rPr lang="en-US" dirty="0" smtClean="0">
                <a:latin typeface="+mj-lt"/>
              </a:rPr>
              <a:t>. This would also provide real time information about the national pandemic response.</a:t>
            </a:r>
          </a:p>
          <a:p>
            <a:pPr marL="0" indent="0">
              <a:buNone/>
            </a:pPr>
            <a:endParaRPr lang="en-US" dirty="0" smtClean="0">
              <a:latin typeface="+mj-lt"/>
            </a:endParaRPr>
          </a:p>
          <a:p>
            <a:r>
              <a:rPr lang="en-US" sz="2400" dirty="0" smtClean="0">
                <a:latin typeface="+mj-lt"/>
              </a:rPr>
              <a:t>The </a:t>
            </a:r>
            <a:r>
              <a:rPr lang="en-US" sz="2400" dirty="0">
                <a:latin typeface="+mj-lt"/>
              </a:rPr>
              <a:t>app </a:t>
            </a:r>
            <a:r>
              <a:rPr lang="en-US" sz="2400" dirty="0" smtClean="0">
                <a:latin typeface="+mj-lt"/>
              </a:rPr>
              <a:t>could include a </a:t>
            </a:r>
            <a:r>
              <a:rPr lang="en-US" sz="2400" dirty="0">
                <a:latin typeface="+mj-lt"/>
              </a:rPr>
              <a:t>built-in messaging feature for use </a:t>
            </a:r>
            <a:r>
              <a:rPr lang="en-US" sz="2400" dirty="0" smtClean="0">
                <a:latin typeface="+mj-lt"/>
              </a:rPr>
              <a:t>by participants </a:t>
            </a:r>
            <a:r>
              <a:rPr lang="en-US" sz="2400" dirty="0">
                <a:latin typeface="+mj-lt"/>
              </a:rPr>
              <a:t>including ability to send reminders for second dose </a:t>
            </a:r>
            <a:r>
              <a:rPr lang="en-US" sz="2400" dirty="0" smtClean="0">
                <a:latin typeface="+mj-lt"/>
              </a:rPr>
              <a:t>to </a:t>
            </a:r>
            <a:r>
              <a:rPr lang="en-US" sz="2400" dirty="0">
                <a:latin typeface="+mj-lt"/>
              </a:rPr>
              <a:t>people who receive the first </a:t>
            </a:r>
            <a:r>
              <a:rPr lang="en-US" sz="2400" dirty="0" smtClean="0">
                <a:latin typeface="+mj-lt"/>
              </a:rPr>
              <a:t>dose.</a:t>
            </a:r>
          </a:p>
        </p:txBody>
      </p:sp>
    </p:spTree>
    <p:extLst>
      <p:ext uri="{BB962C8B-B14F-4D97-AF65-F5344CB8AC3E}">
        <p14:creationId xmlns:p14="http://schemas.microsoft.com/office/powerpoint/2010/main" val="16621974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hlinkClick r:id="rId2" action="ppaction://hlinksldjump"/>
          </p:cNvPr>
          <p:cNvSpPr/>
          <p:nvPr/>
        </p:nvSpPr>
        <p:spPr>
          <a:xfrm>
            <a:off x="329086" y="3095897"/>
            <a:ext cx="2370908" cy="1071154"/>
          </a:xfrm>
          <a:prstGeom prst="rect">
            <a:avLst/>
          </a:prstGeom>
          <a:solidFill>
            <a:srgbClr val="F1A57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Patient</a:t>
            </a:r>
          </a:p>
        </p:txBody>
      </p:sp>
      <p:sp>
        <p:nvSpPr>
          <p:cNvPr id="7" name="Rectangle 6">
            <a:hlinkClick r:id="rId3" action="ppaction://hlinksldjump"/>
          </p:cNvPr>
          <p:cNvSpPr/>
          <p:nvPr/>
        </p:nvSpPr>
        <p:spPr>
          <a:xfrm>
            <a:off x="3239589" y="3095897"/>
            <a:ext cx="2662059" cy="1071154"/>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t>Vaccine </a:t>
            </a:r>
            <a:r>
              <a:rPr lang="en-US" sz="3600" dirty="0"/>
              <a:t>Provider</a:t>
            </a:r>
          </a:p>
        </p:txBody>
      </p:sp>
      <p:sp>
        <p:nvSpPr>
          <p:cNvPr id="8" name="Rectangle 7">
            <a:hlinkClick r:id="rId4" action="ppaction://hlinksldjump"/>
          </p:cNvPr>
          <p:cNvSpPr/>
          <p:nvPr/>
        </p:nvSpPr>
        <p:spPr>
          <a:xfrm>
            <a:off x="6374674" y="3095897"/>
            <a:ext cx="2455817" cy="1071154"/>
          </a:xfrm>
          <a:prstGeom prst="rect">
            <a:avLst/>
          </a:prstGeom>
          <a:solidFill>
            <a:srgbClr val="EA34A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State Health Department</a:t>
            </a:r>
          </a:p>
        </p:txBody>
      </p:sp>
      <p:sp>
        <p:nvSpPr>
          <p:cNvPr id="9" name="Rectangle 8"/>
          <p:cNvSpPr/>
          <p:nvPr/>
        </p:nvSpPr>
        <p:spPr>
          <a:xfrm>
            <a:off x="2046849" y="1237078"/>
            <a:ext cx="5338690" cy="1318846"/>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t>Pandemic Influenzers</a:t>
            </a:r>
          </a:p>
        </p:txBody>
      </p:sp>
      <p:sp>
        <p:nvSpPr>
          <p:cNvPr id="2" name="Flowchart: Process 1"/>
          <p:cNvSpPr/>
          <p:nvPr/>
        </p:nvSpPr>
        <p:spPr>
          <a:xfrm>
            <a:off x="3351505" y="4598127"/>
            <a:ext cx="2370908" cy="1031964"/>
          </a:xfrm>
          <a:prstGeom prst="flowChartProces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t>CDC</a:t>
            </a:r>
            <a:endParaRPr lang="en-US" sz="3600" dirty="0"/>
          </a:p>
        </p:txBody>
      </p:sp>
      <p:sp>
        <p:nvSpPr>
          <p:cNvPr id="10"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Mock Landing Page</a:t>
            </a:r>
            <a:endParaRPr lang="en-US" dirty="0"/>
          </a:p>
        </p:txBody>
      </p:sp>
    </p:spTree>
    <p:extLst>
      <p:ext uri="{BB962C8B-B14F-4D97-AF65-F5344CB8AC3E}">
        <p14:creationId xmlns:p14="http://schemas.microsoft.com/office/powerpoint/2010/main" val="28153966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046849" y="1237078"/>
            <a:ext cx="5338690" cy="1318846"/>
          </a:xfrm>
          <a:prstGeom prst="rect">
            <a:avLst/>
          </a:prstGeom>
          <a:solidFill>
            <a:srgbClr val="F1A57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t>Patient</a:t>
            </a:r>
          </a:p>
        </p:txBody>
      </p:sp>
      <p:sp>
        <p:nvSpPr>
          <p:cNvPr id="2" name="Rectangle 1"/>
          <p:cNvSpPr/>
          <p:nvPr/>
        </p:nvSpPr>
        <p:spPr>
          <a:xfrm>
            <a:off x="1653311" y="2717168"/>
            <a:ext cx="2791326" cy="1073173"/>
          </a:xfrm>
          <a:prstGeom prst="rect">
            <a:avLst/>
          </a:prstGeom>
          <a:solidFill>
            <a:srgbClr val="F1A57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Information about 1</a:t>
            </a:r>
            <a:r>
              <a:rPr lang="en-US" sz="3200" baseline="30000" dirty="0"/>
              <a:t>st</a:t>
            </a:r>
            <a:r>
              <a:rPr lang="en-US" sz="3200" dirty="0"/>
              <a:t> </a:t>
            </a:r>
            <a:r>
              <a:rPr lang="en-US" sz="3600" dirty="0"/>
              <a:t>Dose</a:t>
            </a:r>
          </a:p>
        </p:txBody>
      </p:sp>
      <p:sp>
        <p:nvSpPr>
          <p:cNvPr id="10" name="Rectangle 9"/>
          <p:cNvSpPr/>
          <p:nvPr/>
        </p:nvSpPr>
        <p:spPr>
          <a:xfrm>
            <a:off x="4957911" y="3951584"/>
            <a:ext cx="2791326" cy="1086499"/>
          </a:xfrm>
          <a:prstGeom prst="rect">
            <a:avLst/>
          </a:prstGeom>
          <a:solidFill>
            <a:srgbClr val="F1A57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Set Up Reminder for 2</a:t>
            </a:r>
            <a:r>
              <a:rPr lang="en-US" sz="2800" baseline="30000" dirty="0"/>
              <a:t>nd</a:t>
            </a:r>
            <a:r>
              <a:rPr lang="en-US" sz="2800" dirty="0"/>
              <a:t> Dose</a:t>
            </a:r>
          </a:p>
        </p:txBody>
      </p:sp>
      <p:sp>
        <p:nvSpPr>
          <p:cNvPr id="11" name="Rectangle 10"/>
          <p:cNvSpPr/>
          <p:nvPr/>
        </p:nvSpPr>
        <p:spPr>
          <a:xfrm>
            <a:off x="1653311" y="3910042"/>
            <a:ext cx="2791326" cy="1101677"/>
          </a:xfrm>
          <a:prstGeom prst="rect">
            <a:avLst/>
          </a:prstGeom>
          <a:solidFill>
            <a:srgbClr val="F1A57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Information about 2</a:t>
            </a:r>
            <a:r>
              <a:rPr lang="en-US" sz="3200" baseline="30000" dirty="0"/>
              <a:t>nd</a:t>
            </a:r>
            <a:r>
              <a:rPr lang="en-US" sz="3200" dirty="0"/>
              <a:t> Dose</a:t>
            </a:r>
          </a:p>
        </p:txBody>
      </p:sp>
      <p:sp>
        <p:nvSpPr>
          <p:cNvPr id="3" name="Action Button: Home 2">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Rectangle 12"/>
          <p:cNvSpPr/>
          <p:nvPr/>
        </p:nvSpPr>
        <p:spPr>
          <a:xfrm>
            <a:off x="4957911" y="2717168"/>
            <a:ext cx="2791326" cy="1073172"/>
          </a:xfrm>
          <a:prstGeom prst="rect">
            <a:avLst/>
          </a:prstGeom>
          <a:solidFill>
            <a:srgbClr val="F1A57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Vaccine Locator</a:t>
            </a:r>
          </a:p>
        </p:txBody>
      </p:sp>
      <p:sp>
        <p:nvSpPr>
          <p:cNvPr id="14"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Mock Patient Page</a:t>
            </a:r>
            <a:endParaRPr lang="en-US" dirty="0"/>
          </a:p>
        </p:txBody>
      </p:sp>
    </p:spTree>
    <p:extLst>
      <p:ext uri="{BB962C8B-B14F-4D97-AF65-F5344CB8AC3E}">
        <p14:creationId xmlns:p14="http://schemas.microsoft.com/office/powerpoint/2010/main" val="5917897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684420" y="1237078"/>
            <a:ext cx="6061853" cy="1318846"/>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t>Vaccine </a:t>
            </a:r>
            <a:r>
              <a:rPr lang="en-US" sz="4400" dirty="0" smtClean="0"/>
              <a:t>Provider</a:t>
            </a:r>
            <a:endParaRPr lang="en-US" sz="4400" dirty="0"/>
          </a:p>
        </p:txBody>
      </p:sp>
      <p:sp>
        <p:nvSpPr>
          <p:cNvPr id="10" name="Rectangle 9">
            <a:hlinkClick r:id="rId2" action="ppaction://hlinksldjump"/>
          </p:cNvPr>
          <p:cNvSpPr/>
          <p:nvPr/>
        </p:nvSpPr>
        <p:spPr>
          <a:xfrm>
            <a:off x="3080084" y="2688800"/>
            <a:ext cx="2791326" cy="866274"/>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 of 1</a:t>
            </a:r>
            <a:r>
              <a:rPr lang="en-US" sz="3200" baseline="30000" dirty="0"/>
              <a:t>st</a:t>
            </a:r>
            <a:r>
              <a:rPr lang="en-US" sz="3200" dirty="0"/>
              <a:t> Doses Given</a:t>
            </a:r>
          </a:p>
        </p:txBody>
      </p:sp>
      <p:sp>
        <p:nvSpPr>
          <p:cNvPr id="11" name="Rectangle 10">
            <a:hlinkClick r:id="rId3" action="ppaction://hlinksldjump"/>
          </p:cNvPr>
          <p:cNvSpPr/>
          <p:nvPr/>
        </p:nvSpPr>
        <p:spPr>
          <a:xfrm>
            <a:off x="3080084" y="3687950"/>
            <a:ext cx="2791326" cy="866274"/>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 of 2</a:t>
            </a:r>
            <a:r>
              <a:rPr lang="en-US" sz="3200" baseline="30000" dirty="0"/>
              <a:t>nd</a:t>
            </a:r>
            <a:r>
              <a:rPr lang="en-US" sz="3200" dirty="0"/>
              <a:t> Doses Given</a:t>
            </a:r>
          </a:p>
        </p:txBody>
      </p:sp>
      <p:sp>
        <p:nvSpPr>
          <p:cNvPr id="13" name="Action Button: Home 12">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5" name="Rectangle 14"/>
          <p:cNvSpPr/>
          <p:nvPr/>
        </p:nvSpPr>
        <p:spPr>
          <a:xfrm>
            <a:off x="3080084" y="4730599"/>
            <a:ext cx="2791326" cy="1062532"/>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Vaccines Orders</a:t>
            </a:r>
          </a:p>
        </p:txBody>
      </p:sp>
      <p:sp>
        <p:nvSpPr>
          <p:cNvPr id="8"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Mock Vaccine Provider Page</a:t>
            </a:r>
            <a:endParaRPr lang="en-US" dirty="0"/>
          </a:p>
        </p:txBody>
      </p:sp>
    </p:spTree>
    <p:extLst>
      <p:ext uri="{BB962C8B-B14F-4D97-AF65-F5344CB8AC3E}">
        <p14:creationId xmlns:p14="http://schemas.microsoft.com/office/powerpoint/2010/main" val="299279782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046849" y="1237078"/>
            <a:ext cx="5338690" cy="1318846"/>
          </a:xfrm>
          <a:prstGeom prst="rect">
            <a:avLst/>
          </a:prstGeom>
          <a:solidFill>
            <a:srgbClr val="EA34A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t>State Health Department</a:t>
            </a:r>
          </a:p>
        </p:txBody>
      </p:sp>
      <p:sp>
        <p:nvSpPr>
          <p:cNvPr id="6" name="Rectangle 5"/>
          <p:cNvSpPr/>
          <p:nvPr/>
        </p:nvSpPr>
        <p:spPr>
          <a:xfrm>
            <a:off x="3320531" y="2806365"/>
            <a:ext cx="2791326" cy="1007987"/>
          </a:xfrm>
          <a:prstGeom prst="rect">
            <a:avLst/>
          </a:prstGeom>
          <a:solidFill>
            <a:srgbClr val="EA34A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Vaccine Providers</a:t>
            </a:r>
          </a:p>
        </p:txBody>
      </p:sp>
      <p:sp>
        <p:nvSpPr>
          <p:cNvPr id="10" name="Rectangle 9"/>
          <p:cNvSpPr/>
          <p:nvPr/>
        </p:nvSpPr>
        <p:spPr>
          <a:xfrm>
            <a:off x="3308843" y="3889499"/>
            <a:ext cx="2791326" cy="1077614"/>
          </a:xfrm>
          <a:prstGeom prst="rect">
            <a:avLst/>
          </a:prstGeom>
          <a:solidFill>
            <a:srgbClr val="EA34A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Vaccine Target Groups</a:t>
            </a:r>
          </a:p>
        </p:txBody>
      </p:sp>
      <p:sp>
        <p:nvSpPr>
          <p:cNvPr id="11" name="Rectangle 10"/>
          <p:cNvSpPr/>
          <p:nvPr/>
        </p:nvSpPr>
        <p:spPr>
          <a:xfrm>
            <a:off x="3328610" y="5042260"/>
            <a:ext cx="2791326" cy="981780"/>
          </a:xfrm>
          <a:prstGeom prst="rect">
            <a:avLst/>
          </a:prstGeom>
          <a:solidFill>
            <a:srgbClr val="EA34A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Vaccine Orders</a:t>
            </a:r>
          </a:p>
        </p:txBody>
      </p:sp>
      <p:sp>
        <p:nvSpPr>
          <p:cNvPr id="14" name="Action Button: Home 13">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Mock State Health Department Page</a:t>
            </a:r>
            <a:endParaRPr lang="en-US" dirty="0"/>
          </a:p>
        </p:txBody>
      </p:sp>
    </p:spTree>
    <p:extLst>
      <p:ext uri="{BB962C8B-B14F-4D97-AF65-F5344CB8AC3E}">
        <p14:creationId xmlns:p14="http://schemas.microsoft.com/office/powerpoint/2010/main" val="26761863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046849" y="1237078"/>
            <a:ext cx="5338690" cy="13188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t>CDC</a:t>
            </a:r>
            <a:endParaRPr lang="en-US" sz="4400" dirty="0"/>
          </a:p>
        </p:txBody>
      </p:sp>
      <p:sp>
        <p:nvSpPr>
          <p:cNvPr id="6" name="Rectangle 5"/>
          <p:cNvSpPr/>
          <p:nvPr/>
        </p:nvSpPr>
        <p:spPr>
          <a:xfrm>
            <a:off x="3320531" y="3840369"/>
            <a:ext cx="2791326" cy="866274"/>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Vaccine Providers</a:t>
            </a:r>
          </a:p>
        </p:txBody>
      </p:sp>
      <p:sp>
        <p:nvSpPr>
          <p:cNvPr id="10" name="Rectangle 9"/>
          <p:cNvSpPr/>
          <p:nvPr/>
        </p:nvSpPr>
        <p:spPr>
          <a:xfrm>
            <a:off x="3328610" y="2771025"/>
            <a:ext cx="2791326" cy="866274"/>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Vaccine Target Groups</a:t>
            </a:r>
          </a:p>
        </p:txBody>
      </p:sp>
      <p:sp>
        <p:nvSpPr>
          <p:cNvPr id="11" name="Rectangle 10"/>
          <p:cNvSpPr/>
          <p:nvPr/>
        </p:nvSpPr>
        <p:spPr>
          <a:xfrm>
            <a:off x="3328610" y="4921744"/>
            <a:ext cx="2791326" cy="866274"/>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Vaccine Orders</a:t>
            </a:r>
          </a:p>
        </p:txBody>
      </p:sp>
      <p:sp>
        <p:nvSpPr>
          <p:cNvPr id="14" name="Action Button: Home 13">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Mock CDC Page</a:t>
            </a:r>
            <a:endParaRPr lang="en-US" dirty="0"/>
          </a:p>
        </p:txBody>
      </p:sp>
      <p:sp>
        <p:nvSpPr>
          <p:cNvPr id="12" name="Rectangle 11"/>
          <p:cNvSpPr/>
          <p:nvPr/>
        </p:nvSpPr>
        <p:spPr>
          <a:xfrm>
            <a:off x="697832" y="4921744"/>
            <a:ext cx="2478378" cy="866274"/>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Vaccine </a:t>
            </a:r>
            <a:r>
              <a:rPr lang="en-US" sz="2800" dirty="0" smtClean="0"/>
              <a:t>Allocations</a:t>
            </a:r>
            <a:endParaRPr lang="en-US" sz="2800" dirty="0"/>
          </a:p>
        </p:txBody>
      </p:sp>
      <p:sp>
        <p:nvSpPr>
          <p:cNvPr id="13" name="Rectangle 12"/>
          <p:cNvSpPr/>
          <p:nvPr/>
        </p:nvSpPr>
        <p:spPr>
          <a:xfrm>
            <a:off x="6272336" y="4921744"/>
            <a:ext cx="2571218" cy="866274"/>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Vaccines Distributed</a:t>
            </a:r>
            <a:endParaRPr lang="en-US" sz="2800" dirty="0"/>
          </a:p>
        </p:txBody>
      </p:sp>
    </p:spTree>
    <p:extLst>
      <p:ext uri="{BB962C8B-B14F-4D97-AF65-F5344CB8AC3E}">
        <p14:creationId xmlns:p14="http://schemas.microsoft.com/office/powerpoint/2010/main" val="36280396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ction Button: Home 12">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2" name="Picture 1"/>
          <p:cNvPicPr>
            <a:picLocks noChangeAspect="1"/>
          </p:cNvPicPr>
          <p:nvPr/>
        </p:nvPicPr>
        <p:blipFill>
          <a:blip r:embed="rId2"/>
          <a:stretch>
            <a:fillRect/>
          </a:stretch>
        </p:blipFill>
        <p:spPr>
          <a:xfrm>
            <a:off x="2203604" y="1410704"/>
            <a:ext cx="4728754" cy="3200485"/>
          </a:xfrm>
          <a:prstGeom prst="rect">
            <a:avLst/>
          </a:prstGeom>
        </p:spPr>
      </p:pic>
      <p:pic>
        <p:nvPicPr>
          <p:cNvPr id="3" name="Picture 2"/>
          <p:cNvPicPr>
            <a:picLocks noChangeAspect="1"/>
          </p:cNvPicPr>
          <p:nvPr/>
        </p:nvPicPr>
        <p:blipFill>
          <a:blip r:embed="rId3"/>
          <a:stretch>
            <a:fillRect/>
          </a:stretch>
        </p:blipFill>
        <p:spPr>
          <a:xfrm>
            <a:off x="2203604" y="5094515"/>
            <a:ext cx="4741817" cy="1267097"/>
          </a:xfrm>
          <a:prstGeom prst="rect">
            <a:avLst/>
          </a:prstGeom>
        </p:spPr>
      </p:pic>
      <p:sp>
        <p:nvSpPr>
          <p:cNvPr id="8"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Mock CDC Page</a:t>
            </a:r>
            <a:endParaRPr lang="en-US" dirty="0"/>
          </a:p>
        </p:txBody>
      </p:sp>
    </p:spTree>
    <p:extLst>
      <p:ext uri="{BB962C8B-B14F-4D97-AF65-F5344CB8AC3E}">
        <p14:creationId xmlns:p14="http://schemas.microsoft.com/office/powerpoint/2010/main" val="25425796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ction Button: Home 12">
            <a:hlinkClick r:id="" action="ppaction://hlinkshowjump?jump=firstslide" highlightClick="1"/>
          </p:cNvPr>
          <p:cNvSpPr/>
          <p:nvPr/>
        </p:nvSpPr>
        <p:spPr>
          <a:xfrm>
            <a:off x="180474" y="1001629"/>
            <a:ext cx="517358" cy="409074"/>
          </a:xfrm>
          <a:prstGeom prst="actionButtonHo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1">
            <a:extLst>
              <a:ext uri="{FF2B5EF4-FFF2-40B4-BE49-F238E27FC236}">
                <a16:creationId xmlns:a16="http://schemas.microsoft.com/office/drawing/2014/main" id="{FA23FB20-A8F0-894B-9FCA-2F76539396DC}"/>
              </a:ext>
            </a:extLst>
          </p:cNvPr>
          <p:cNvSpPr txBox="1">
            <a:spLocks/>
          </p:cNvSpPr>
          <p:nvPr/>
        </p:nvSpPr>
        <p:spPr>
          <a:xfrm>
            <a:off x="628650" y="365127"/>
            <a:ext cx="7886700" cy="656850"/>
          </a:xfrm>
          <a:prstGeom prst="rect">
            <a:avLst/>
          </a:prstGeom>
        </p:spPr>
        <p:txBody>
          <a:bodyPr/>
          <a:lstStyle>
            <a:lvl1pPr algn="l" defTabSz="914400" rtl="0" eaLnBrk="1" latinLnBrk="0" hangingPunct="1">
              <a:lnSpc>
                <a:spcPct val="90000"/>
              </a:lnSpc>
              <a:spcBef>
                <a:spcPct val="0"/>
              </a:spcBef>
              <a:buNone/>
              <a:defRPr sz="4000" kern="1200">
                <a:solidFill>
                  <a:schemeClr val="bg1"/>
                </a:solidFill>
                <a:latin typeface="+mj-lt"/>
                <a:ea typeface="+mj-ea"/>
                <a:cs typeface="+mj-cs"/>
              </a:defRPr>
            </a:lvl1pPr>
          </a:lstStyle>
          <a:p>
            <a:r>
              <a:rPr lang="en-US" dirty="0" smtClean="0"/>
              <a:t>Development Notes</a:t>
            </a:r>
            <a:endParaRPr lang="en-US" dirty="0"/>
          </a:p>
        </p:txBody>
      </p:sp>
      <p:sp>
        <p:nvSpPr>
          <p:cNvPr id="4" name="Rectangle 3"/>
          <p:cNvSpPr/>
          <p:nvPr/>
        </p:nvSpPr>
        <p:spPr>
          <a:xfrm>
            <a:off x="1001486" y="1582245"/>
            <a:ext cx="7654834" cy="3714863"/>
          </a:xfrm>
          <a:prstGeom prst="rect">
            <a:avLst/>
          </a:prstGeom>
        </p:spPr>
        <p:txBody>
          <a:bodyPr wrap="square">
            <a:spAutoFit/>
          </a:bodyPr>
          <a:lstStyle/>
          <a:p>
            <a:pPr marL="342900" marR="0" lvl="0" indent="-342900">
              <a:lnSpc>
                <a:spcPct val="107000"/>
              </a:lnSpc>
              <a:spcBef>
                <a:spcPts val="0"/>
              </a:spcBef>
              <a:spcAft>
                <a:spcPts val="0"/>
              </a:spcAft>
              <a:buFont typeface="Arial" panose="020B0604020202020204" pitchFamily="34" charset="0"/>
              <a:buChar char="•"/>
            </a:pPr>
            <a:r>
              <a:rPr lang="en-US"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This is a sample web application created with Angular 6 framework. The application uses Object micro service as part of CDC Foundation Services to store the data.</a:t>
            </a:r>
          </a:p>
          <a:p>
            <a:pPr marL="342900" marR="0" lvl="0" indent="-342900">
              <a:lnSpc>
                <a:spcPct val="107000"/>
              </a:lnSpc>
              <a:spcBef>
                <a:spcPts val="0"/>
              </a:spcBef>
              <a:spcAft>
                <a:spcPts val="0"/>
              </a:spcAft>
              <a:buFont typeface="Arial" panose="020B0604020202020204" pitchFamily="34" charset="0"/>
              <a:buChar char="•"/>
            </a:pPr>
            <a:r>
              <a:rPr lang="en-US"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The application is intended to have 3 types of roles, Providers, Patients, Administrators at State Health departments. Providers will register into application at each state and corresponding state Administrator will approve or reject the provider requests. Once Provider is approved, he can login into application.</a:t>
            </a:r>
          </a:p>
          <a:p>
            <a:pPr marL="342900" marR="0" lvl="0" indent="-342900">
              <a:lnSpc>
                <a:spcPct val="107000"/>
              </a:lnSpc>
              <a:spcBef>
                <a:spcPts val="0"/>
              </a:spcBef>
              <a:spcAft>
                <a:spcPts val="0"/>
              </a:spcAft>
              <a:buFont typeface="Arial" panose="020B0604020202020204" pitchFamily="34" charset="0"/>
              <a:buChar char="•"/>
            </a:pPr>
            <a:r>
              <a:rPr lang="en-US"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Sample test user data has been created in the  Object micro service with database name ‘</a:t>
            </a:r>
            <a:r>
              <a:rPr lang="en-US" sz="2000"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pandemic_influenza</a:t>
            </a:r>
            <a:r>
              <a:rPr lang="en-US"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 and collections ‘users’ and ‘providers</a:t>
            </a:r>
            <a:r>
              <a:rPr lang="en-US" sz="2000" b="1" dirty="0" smtClean="0">
                <a:solidFill>
                  <a:schemeClr val="bg1"/>
                </a:solidFill>
                <a:latin typeface="Calibri" panose="020F0502020204030204" pitchFamily="34" charset="0"/>
                <a:ea typeface="Calibri" panose="020F0502020204030204" pitchFamily="34" charset="0"/>
                <a:cs typeface="Times New Roman" panose="02020603050405020304" pitchFamily="18" charset="0"/>
              </a:rPr>
              <a:t>’</a:t>
            </a:r>
            <a:endParaRPr lang="en-US"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7614144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6" id="{3D04FB10-8870-F449-9E91-00E5CEDD5D0E}" vid="{160D1832-450F-5543-A4C3-54A291B862B4}"/>
    </a:ext>
  </a:extLst>
</a:theme>
</file>

<file path=docProps/app.xml><?xml version="1.0" encoding="utf-8"?>
<Properties xmlns="http://schemas.openxmlformats.org/officeDocument/2006/extended-properties" xmlns:vt="http://schemas.openxmlformats.org/officeDocument/2006/docPropsVTypes">
  <Template>HackathonTemplateStandard</Template>
  <TotalTime>208</TotalTime>
  <Words>406</Words>
  <Application>Microsoft Office PowerPoint</Application>
  <PresentationFormat>On-screen Show (4:3)</PresentationFormat>
  <Paragraphs>52</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 Unicode MS</vt:lpstr>
      <vt:lpstr>Arial</vt:lpstr>
      <vt:lpstr>Calibri</vt:lpstr>
      <vt:lpstr>Calibri Light</vt:lpstr>
      <vt:lpstr>Times New Roman</vt:lpstr>
      <vt:lpstr>Office Theme</vt:lpstr>
      <vt:lpstr>Pandemic Influenzers (Team 7)</vt:lpstr>
      <vt:lpstr>Project Purpose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Centers for Disease Control and Prevention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Pandemic Influenzers</dc:title>
  <dc:creator>Knighton, Cindi (CDC/OID/NCIRD)</dc:creator>
  <cp:lastModifiedBy>Kariuki, James M. (CDC/CGH/DGHT)</cp:lastModifiedBy>
  <cp:revision>19</cp:revision>
  <dcterms:created xsi:type="dcterms:W3CDTF">2018-10-03T17:18:51Z</dcterms:created>
  <dcterms:modified xsi:type="dcterms:W3CDTF">2018-10-04T19:38:29Z</dcterms:modified>
</cp:coreProperties>
</file>

<file path=docProps/thumbnail.jpeg>
</file>